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312" r:id="rId6"/>
    <p:sldId id="313" r:id="rId7"/>
    <p:sldId id="316" r:id="rId8"/>
    <p:sldId id="260" r:id="rId9"/>
    <p:sldId id="309" r:id="rId10"/>
    <p:sldId id="298" r:id="rId11"/>
    <p:sldId id="314" r:id="rId12"/>
    <p:sldId id="30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110" d="100"/>
          <a:sy n="110" d="100"/>
        </p:scale>
        <p:origin x="159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8707-E971-4B80-A366-638FE958EA22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DF3E2-C429-4857-9A3E-23129D15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5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9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6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7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1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1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933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4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85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2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2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2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eastgenom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eastorfanproject.com/lab-modul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1791219"/>
            <a:ext cx="7466675" cy="2554983"/>
          </a:xfrm>
        </p:spPr>
        <p:txBody>
          <a:bodyPr/>
          <a:lstStyle/>
          <a:p>
            <a:r>
              <a:rPr lang="en-US" sz="4000" b="1" cap="small" dirty="0"/>
              <a:t>The Yeast </a:t>
            </a:r>
            <a:r>
              <a:rPr lang="en-US" sz="4000" b="1" cap="small" dirty="0" err="1" smtClean="0"/>
              <a:t>ORFan</a:t>
            </a:r>
            <a:r>
              <a:rPr lang="en-US" sz="4000" b="1" cap="small" dirty="0" smtClean="0"/>
              <a:t>/GUF</a:t>
            </a:r>
            <a:br>
              <a:rPr lang="en-US" sz="4000" b="1" cap="small" dirty="0" smtClean="0"/>
            </a:br>
            <a:r>
              <a:rPr lang="en-US" sz="4000" b="1" cap="small" dirty="0" smtClean="0"/>
              <a:t>Gene </a:t>
            </a:r>
            <a:r>
              <a:rPr lang="en-US" sz="4000" b="1" cap="small" dirty="0"/>
              <a:t>Project: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Discovery of yeast gene function in undergraduate courses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www.yeastorphanproject.com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Jill Keeney (Juniata College, PA)</a:t>
            </a:r>
          </a:p>
          <a:p>
            <a:r>
              <a:rPr lang="en-US" dirty="0" smtClean="0"/>
              <a:t>tammy </a:t>
            </a:r>
            <a:r>
              <a:rPr lang="en-US" dirty="0" err="1" smtClean="0"/>
              <a:t>tobin</a:t>
            </a:r>
            <a:r>
              <a:rPr lang="en-US" dirty="0" smtClean="0"/>
              <a:t> (Susquehanna university, PA)</a:t>
            </a:r>
            <a:endParaRPr lang="en-US" dirty="0"/>
          </a:p>
        </p:txBody>
      </p:sp>
      <p:pic>
        <p:nvPicPr>
          <p:cNvPr id="1030" name="Picture 6" descr="Image result for ns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71" y="4397328"/>
            <a:ext cx="1621750" cy="16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0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5" y="922424"/>
            <a:ext cx="7936779" cy="831600"/>
          </a:xfrm>
        </p:spPr>
        <p:txBody>
          <a:bodyPr/>
          <a:lstStyle/>
          <a:p>
            <a:r>
              <a:rPr lang="en-US" dirty="0" smtClean="0"/>
              <a:t>Assessment-concepts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9" y="2193157"/>
            <a:ext cx="8507731" cy="44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89" y="751565"/>
            <a:ext cx="8520600" cy="831600"/>
          </a:xfrm>
        </p:spPr>
        <p:txBody>
          <a:bodyPr/>
          <a:lstStyle/>
          <a:p>
            <a:r>
              <a:rPr lang="en-US" dirty="0" smtClean="0"/>
              <a:t>Assessment-scientific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95" y="2121647"/>
            <a:ext cx="7472659" cy="44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2000"/>
            <a:ext cx="9105901" cy="6237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Research Coordination Network – Undergraduate Biology Education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44100" y="2686640"/>
            <a:ext cx="3999900" cy="3790206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Benefits of Membership</a:t>
            </a:r>
          </a:p>
          <a:p>
            <a:r>
              <a:rPr lang="en-US" dirty="0"/>
              <a:t>Access to resources (strains, primers, plasmids, etc.)</a:t>
            </a:r>
          </a:p>
          <a:p>
            <a:r>
              <a:rPr lang="en-US" dirty="0"/>
              <a:t>New opportunities for collaboration</a:t>
            </a:r>
          </a:p>
          <a:p>
            <a:r>
              <a:rPr lang="en-US" dirty="0"/>
              <a:t>Course revitalization</a:t>
            </a:r>
          </a:p>
          <a:p>
            <a:r>
              <a:rPr lang="en-US" dirty="0"/>
              <a:t>Faculty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u="sng" dirty="0"/>
              <a:t>Upcoming Summer </a:t>
            </a:r>
            <a:r>
              <a:rPr lang="en-US" sz="2000" b="1" u="sng" dirty="0" smtClean="0"/>
              <a:t>Workshop</a:t>
            </a:r>
            <a:endParaRPr lang="en-US" sz="2000" b="1" u="sng" dirty="0"/>
          </a:p>
          <a:p>
            <a:r>
              <a:rPr lang="en-US" dirty="0"/>
              <a:t>June </a:t>
            </a:r>
            <a:r>
              <a:rPr lang="en-US" dirty="0" smtClean="0"/>
              <a:t>2020 (adjacent to ASM)</a:t>
            </a:r>
            <a:endParaRPr lang="en-US" dirty="0"/>
          </a:p>
          <a:p>
            <a:pPr lvl="1"/>
            <a:r>
              <a:rPr lang="en-US" dirty="0" smtClean="0"/>
              <a:t>North Central College, Chicago, IL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00" t="8272" r="71" b="6185"/>
          <a:stretch/>
        </p:blipFill>
        <p:spPr>
          <a:xfrm>
            <a:off x="386817" y="2771481"/>
            <a:ext cx="4657450" cy="30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Jill Keeney – Principal Investigator (Juniata College)</a:t>
            </a:r>
          </a:p>
          <a:p>
            <a:r>
              <a:rPr lang="en-US" dirty="0"/>
              <a:t>Steering Committee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David Aiello (Austin College)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Pamela Hanson </a:t>
            </a:r>
            <a:r>
              <a:rPr lang="en-US" dirty="0" smtClean="0"/>
              <a:t>(Furman University)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Laurie </a:t>
            </a:r>
            <a:r>
              <a:rPr lang="en-US" dirty="0" err="1"/>
              <a:t>Issel</a:t>
            </a:r>
            <a:r>
              <a:rPr lang="en-US" dirty="0"/>
              <a:t>-Tarver (</a:t>
            </a:r>
            <a:r>
              <a:rPr lang="en-US" dirty="0" err="1"/>
              <a:t>Ohlone</a:t>
            </a:r>
            <a:r>
              <a:rPr lang="en-US" dirty="0"/>
              <a:t> College)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Steve Johnston (North Central College)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David Kushner (Dickinson College)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Mary Miller (Rhodes)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Erin </a:t>
            </a:r>
            <a:r>
              <a:rPr lang="en-US" dirty="0" err="1"/>
              <a:t>Strome</a:t>
            </a:r>
            <a:r>
              <a:rPr lang="en-US" dirty="0"/>
              <a:t> (Northern Kentucky University)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Tammy Tobin (Susquehanna University)</a:t>
            </a:r>
          </a:p>
          <a:p>
            <a:r>
              <a:rPr lang="en-US" dirty="0"/>
              <a:t>Workshop Participants</a:t>
            </a:r>
          </a:p>
          <a:p>
            <a:r>
              <a:rPr lang="en-US" dirty="0"/>
              <a:t>National Science Foundation</a:t>
            </a:r>
          </a:p>
        </p:txBody>
      </p:sp>
      <p:pic>
        <p:nvPicPr>
          <p:cNvPr id="4" name="Picture 6" descr="Image result for ns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2" y="4990715"/>
            <a:ext cx="1621750" cy="16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" t="386" r="354" b="17548"/>
          <a:stretch/>
        </p:blipFill>
        <p:spPr bwMode="auto">
          <a:xfrm>
            <a:off x="512430" y="1636964"/>
            <a:ext cx="8138905" cy="4988986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6" name="5-Point Star 5"/>
          <p:cNvSpPr/>
          <p:nvPr/>
        </p:nvSpPr>
        <p:spPr>
          <a:xfrm>
            <a:off x="2109052" y="4890291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5-Point Star 6"/>
          <p:cNvSpPr/>
          <p:nvPr/>
        </p:nvSpPr>
        <p:spPr>
          <a:xfrm>
            <a:off x="5435810" y="4098388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5-Point Star 7"/>
          <p:cNvSpPr/>
          <p:nvPr/>
        </p:nvSpPr>
        <p:spPr>
          <a:xfrm>
            <a:off x="4480980" y="5096114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5-Point Star 8"/>
          <p:cNvSpPr/>
          <p:nvPr/>
        </p:nvSpPr>
        <p:spPr>
          <a:xfrm>
            <a:off x="6555334" y="3611906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5-Point Star 9"/>
          <p:cNvSpPr/>
          <p:nvPr/>
        </p:nvSpPr>
        <p:spPr>
          <a:xfrm>
            <a:off x="1247088" y="4826311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1" name="5-Point Star 10"/>
          <p:cNvSpPr/>
          <p:nvPr/>
        </p:nvSpPr>
        <p:spPr>
          <a:xfrm>
            <a:off x="7827315" y="3170610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2" name="5-Point Star 11"/>
          <p:cNvSpPr/>
          <p:nvPr/>
        </p:nvSpPr>
        <p:spPr>
          <a:xfrm>
            <a:off x="7402954" y="3836041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3" name="5-Point Star 12"/>
          <p:cNvSpPr/>
          <p:nvPr/>
        </p:nvSpPr>
        <p:spPr>
          <a:xfrm>
            <a:off x="7064753" y="4341237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4" name="TextBox 13"/>
          <p:cNvSpPr txBox="1"/>
          <p:nvPr/>
        </p:nvSpPr>
        <p:spPr>
          <a:xfrm>
            <a:off x="1558911" y="4917230"/>
            <a:ext cx="11817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Arizona State University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322" y="5144844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Austin College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5584182" y="4736144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7" name="5-Point Star 16"/>
          <p:cNvSpPr/>
          <p:nvPr/>
        </p:nvSpPr>
        <p:spPr>
          <a:xfrm>
            <a:off x="6704507" y="4675757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8" name="TextBox 17"/>
          <p:cNvSpPr txBox="1"/>
          <p:nvPr/>
        </p:nvSpPr>
        <p:spPr>
          <a:xfrm>
            <a:off x="5178185" y="4781829"/>
            <a:ext cx="8771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Rhodes College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7564" y="4624240"/>
            <a:ext cx="9332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Furman University</a:t>
            </a:r>
            <a:endParaRPr lang="en-US" sz="700" dirty="0"/>
          </a:p>
        </p:txBody>
      </p:sp>
      <p:sp>
        <p:nvSpPr>
          <p:cNvPr id="20" name="TextBox 19"/>
          <p:cNvSpPr txBox="1"/>
          <p:nvPr/>
        </p:nvSpPr>
        <p:spPr>
          <a:xfrm>
            <a:off x="4997069" y="4141206"/>
            <a:ext cx="9637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Webster University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2921" y="3556564"/>
            <a:ext cx="12618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Ohio Wesleyan University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7374037" y="3480806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3" name="5-Point Star 22"/>
          <p:cNvSpPr/>
          <p:nvPr/>
        </p:nvSpPr>
        <p:spPr>
          <a:xfrm>
            <a:off x="7196021" y="3451208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4" name="TextBox 23"/>
          <p:cNvSpPr txBox="1"/>
          <p:nvPr/>
        </p:nvSpPr>
        <p:spPr>
          <a:xfrm>
            <a:off x="6534889" y="3269704"/>
            <a:ext cx="8771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Juniata College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7475601" y="3635403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6" name="5-Point Star 25"/>
          <p:cNvSpPr/>
          <p:nvPr/>
        </p:nvSpPr>
        <p:spPr>
          <a:xfrm>
            <a:off x="7318327" y="4083568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7" name="5-Point Star 26"/>
          <p:cNvSpPr/>
          <p:nvPr/>
        </p:nvSpPr>
        <p:spPr>
          <a:xfrm>
            <a:off x="7296452" y="4105994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8" name="TextBox 27"/>
          <p:cNvSpPr txBox="1"/>
          <p:nvPr/>
        </p:nvSpPr>
        <p:spPr>
          <a:xfrm>
            <a:off x="7349239" y="4019696"/>
            <a:ext cx="1340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Hampden-Sydney College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3014" y="4070447"/>
            <a:ext cx="86273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Longwood </a:t>
            </a:r>
            <a:r>
              <a:rPr lang="en-US" sz="700" dirty="0" err="1" smtClean="0"/>
              <a:t>Univ</a:t>
            </a:r>
            <a:endParaRPr lang="en-US" sz="700" dirty="0"/>
          </a:p>
        </p:txBody>
      </p:sp>
      <p:sp>
        <p:nvSpPr>
          <p:cNvPr id="30" name="5-Point Star 29"/>
          <p:cNvSpPr/>
          <p:nvPr/>
        </p:nvSpPr>
        <p:spPr>
          <a:xfrm>
            <a:off x="6321684" y="3900679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1" name="TextBox 30"/>
          <p:cNvSpPr txBox="1"/>
          <p:nvPr/>
        </p:nvSpPr>
        <p:spPr>
          <a:xfrm>
            <a:off x="5211366" y="3851098"/>
            <a:ext cx="12202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Northern Kentucky Univ.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1515" y="4663011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CSU San Marcos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7807562" y="3232498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4" name="TextBox 33"/>
          <p:cNvSpPr txBox="1"/>
          <p:nvPr/>
        </p:nvSpPr>
        <p:spPr>
          <a:xfrm>
            <a:off x="7823764" y="3092599"/>
            <a:ext cx="8787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Dominican Coll.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34856" y="3192911"/>
            <a:ext cx="3626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NYIT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04515" y="3638856"/>
            <a:ext cx="9444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Goucher</a:t>
            </a:r>
            <a:r>
              <a:rPr lang="en-US" sz="700" dirty="0"/>
              <a:t> College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13762" y="3864511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Univ. of Mary Washington</a:t>
            </a:r>
          </a:p>
        </p:txBody>
      </p:sp>
      <p:sp>
        <p:nvSpPr>
          <p:cNvPr id="38" name="5-Point Star 37"/>
          <p:cNvSpPr/>
          <p:nvPr/>
        </p:nvSpPr>
        <p:spPr>
          <a:xfrm>
            <a:off x="7113059" y="3459746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9" name="TextBox 38"/>
          <p:cNvSpPr txBox="1"/>
          <p:nvPr/>
        </p:nvSpPr>
        <p:spPr>
          <a:xfrm>
            <a:off x="6022083" y="3373815"/>
            <a:ext cx="11945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Mount Aloysius College</a:t>
            </a:r>
          </a:p>
        </p:txBody>
      </p:sp>
      <p:sp>
        <p:nvSpPr>
          <p:cNvPr id="40" name="5-Point Star 39"/>
          <p:cNvSpPr/>
          <p:nvPr/>
        </p:nvSpPr>
        <p:spPr>
          <a:xfrm>
            <a:off x="7409445" y="3616735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1" name="TextBox 40"/>
          <p:cNvSpPr txBox="1"/>
          <p:nvPr/>
        </p:nvSpPr>
        <p:spPr>
          <a:xfrm>
            <a:off x="6643475" y="3632647"/>
            <a:ext cx="10310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MacDaniel</a:t>
            </a:r>
            <a:r>
              <a:rPr lang="en-US" sz="700" dirty="0"/>
              <a:t> College</a:t>
            </a:r>
          </a:p>
        </p:txBody>
      </p:sp>
      <p:sp>
        <p:nvSpPr>
          <p:cNvPr id="42" name="5-Point Star 41"/>
          <p:cNvSpPr/>
          <p:nvPr/>
        </p:nvSpPr>
        <p:spPr>
          <a:xfrm>
            <a:off x="7433573" y="3365739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3" name="TextBox 42"/>
          <p:cNvSpPr txBox="1"/>
          <p:nvPr/>
        </p:nvSpPr>
        <p:spPr>
          <a:xfrm>
            <a:off x="6411869" y="3141464"/>
            <a:ext cx="1200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Susquehanna University</a:t>
            </a:r>
          </a:p>
        </p:txBody>
      </p:sp>
      <p:sp>
        <p:nvSpPr>
          <p:cNvPr id="44" name="5-Point Star 43"/>
          <p:cNvSpPr/>
          <p:nvPr/>
        </p:nvSpPr>
        <p:spPr>
          <a:xfrm>
            <a:off x="7615937" y="3495117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5" name="TextBox 44"/>
          <p:cNvSpPr txBox="1"/>
          <p:nvPr/>
        </p:nvSpPr>
        <p:spPr>
          <a:xfrm>
            <a:off x="7625312" y="3425669"/>
            <a:ext cx="10775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Swarthmore College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22128" y="3740275"/>
            <a:ext cx="9749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Salisbury University</a:t>
            </a:r>
          </a:p>
        </p:txBody>
      </p:sp>
      <p:sp>
        <p:nvSpPr>
          <p:cNvPr id="47" name="5-Point Star 46"/>
          <p:cNvSpPr/>
          <p:nvPr/>
        </p:nvSpPr>
        <p:spPr>
          <a:xfrm>
            <a:off x="7702644" y="3801011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8" name="5-Point Star 47"/>
          <p:cNvSpPr/>
          <p:nvPr/>
        </p:nvSpPr>
        <p:spPr>
          <a:xfrm>
            <a:off x="745886" y="3846095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9" name="TextBox 48"/>
          <p:cNvSpPr txBox="1"/>
          <p:nvPr/>
        </p:nvSpPr>
        <p:spPr>
          <a:xfrm>
            <a:off x="773287" y="3805866"/>
            <a:ext cx="8771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Ohlone</a:t>
            </a:r>
            <a:r>
              <a:rPr lang="en-US" sz="700" dirty="0"/>
              <a:t> College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04470" y="3533771"/>
            <a:ext cx="12025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Morgan State University</a:t>
            </a:r>
          </a:p>
        </p:txBody>
      </p:sp>
      <p:sp>
        <p:nvSpPr>
          <p:cNvPr id="51" name="5-Point Star 50"/>
          <p:cNvSpPr/>
          <p:nvPr/>
        </p:nvSpPr>
        <p:spPr>
          <a:xfrm>
            <a:off x="7479955" y="3596315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2" name="5-Point Star 51"/>
          <p:cNvSpPr/>
          <p:nvPr/>
        </p:nvSpPr>
        <p:spPr>
          <a:xfrm>
            <a:off x="5778494" y="3401351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3" name="TextBox 52"/>
          <p:cNvSpPr txBox="1"/>
          <p:nvPr/>
        </p:nvSpPr>
        <p:spPr>
          <a:xfrm>
            <a:off x="4720236" y="3348526"/>
            <a:ext cx="11400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North Central College</a:t>
            </a:r>
          </a:p>
        </p:txBody>
      </p:sp>
      <p:sp>
        <p:nvSpPr>
          <p:cNvPr id="54" name="5-Point Star 53"/>
          <p:cNvSpPr/>
          <p:nvPr/>
        </p:nvSpPr>
        <p:spPr>
          <a:xfrm>
            <a:off x="5681882" y="2908978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5" name="TextBox 54"/>
          <p:cNvSpPr txBox="1"/>
          <p:nvPr/>
        </p:nvSpPr>
        <p:spPr>
          <a:xfrm>
            <a:off x="4736053" y="2850531"/>
            <a:ext cx="10406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Lawrence University</a:t>
            </a:r>
          </a:p>
        </p:txBody>
      </p:sp>
      <p:sp>
        <p:nvSpPr>
          <p:cNvPr id="56" name="5-Point Star 55"/>
          <p:cNvSpPr/>
          <p:nvPr/>
        </p:nvSpPr>
        <p:spPr>
          <a:xfrm>
            <a:off x="4985384" y="3000802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7" name="TextBox 56"/>
          <p:cNvSpPr txBox="1"/>
          <p:nvPr/>
        </p:nvSpPr>
        <p:spPr>
          <a:xfrm>
            <a:off x="4049198" y="301994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 err="1"/>
              <a:t>Gustavus</a:t>
            </a:r>
            <a:r>
              <a:rPr lang="en-US" sz="700" dirty="0"/>
              <a:t> Adolphus</a:t>
            </a:r>
          </a:p>
          <a:p>
            <a:pPr algn="r"/>
            <a:r>
              <a:rPr lang="en-US" sz="700" dirty="0"/>
              <a:t>College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26692" y="4302918"/>
            <a:ext cx="10422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High Point University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5238494" y="6219318"/>
            <a:ext cx="96612" cy="9016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60" name="5-Point Star 59"/>
          <p:cNvSpPr/>
          <p:nvPr/>
        </p:nvSpPr>
        <p:spPr>
          <a:xfrm>
            <a:off x="5238494" y="6362366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61" name="TextBox 60"/>
          <p:cNvSpPr txBox="1"/>
          <p:nvPr/>
        </p:nvSpPr>
        <p:spPr>
          <a:xfrm>
            <a:off x="5285829" y="6151169"/>
            <a:ext cx="14542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Steering Committee Member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5829" y="6298494"/>
            <a:ext cx="986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Member Institution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7376513" y="3290313"/>
            <a:ext cx="89370" cy="1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464170" y="3443734"/>
            <a:ext cx="158246" cy="7930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07830" y="3323673"/>
            <a:ext cx="9637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Dickinson College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143059" y="3424754"/>
            <a:ext cx="99903" cy="768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5100461" y="2459803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1" name="TextBox 70"/>
          <p:cNvSpPr txBox="1"/>
          <p:nvPr/>
        </p:nvSpPr>
        <p:spPr>
          <a:xfrm>
            <a:off x="4242303" y="2410644"/>
            <a:ext cx="9557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Univ. Minn. Duluth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13406" y="2690224"/>
            <a:ext cx="8451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Crown College</a:t>
            </a:r>
          </a:p>
        </p:txBody>
      </p:sp>
      <p:sp>
        <p:nvSpPr>
          <p:cNvPr id="73" name="5-Point Star 72"/>
          <p:cNvSpPr/>
          <p:nvPr/>
        </p:nvSpPr>
        <p:spPr>
          <a:xfrm>
            <a:off x="4964831" y="2746267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4" name="5-Point Star 73"/>
          <p:cNvSpPr/>
          <p:nvPr/>
        </p:nvSpPr>
        <p:spPr>
          <a:xfrm>
            <a:off x="6758525" y="4977034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5" name="TextBox 74"/>
          <p:cNvSpPr txBox="1"/>
          <p:nvPr/>
        </p:nvSpPr>
        <p:spPr>
          <a:xfrm>
            <a:off x="6834013" y="4931165"/>
            <a:ext cx="9172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Georgia College</a:t>
            </a:r>
          </a:p>
        </p:txBody>
      </p:sp>
      <p:sp>
        <p:nvSpPr>
          <p:cNvPr id="76" name="5-Point Star 75"/>
          <p:cNvSpPr/>
          <p:nvPr/>
        </p:nvSpPr>
        <p:spPr>
          <a:xfrm>
            <a:off x="6949368" y="4820231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7" name="TextBox 76"/>
          <p:cNvSpPr txBox="1"/>
          <p:nvPr/>
        </p:nvSpPr>
        <p:spPr>
          <a:xfrm>
            <a:off x="7007274" y="4766277"/>
            <a:ext cx="6286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USC Aiken</a:t>
            </a:r>
          </a:p>
        </p:txBody>
      </p:sp>
      <p:sp>
        <p:nvSpPr>
          <p:cNvPr id="78" name="5-Point Star 77"/>
          <p:cNvSpPr/>
          <p:nvPr/>
        </p:nvSpPr>
        <p:spPr>
          <a:xfrm>
            <a:off x="6684026" y="4532357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9" name="TextBox 78"/>
          <p:cNvSpPr txBox="1"/>
          <p:nvPr/>
        </p:nvSpPr>
        <p:spPr>
          <a:xfrm>
            <a:off x="6748614" y="4490830"/>
            <a:ext cx="13548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Western Carolina University</a:t>
            </a:r>
          </a:p>
        </p:txBody>
      </p:sp>
      <p:sp>
        <p:nvSpPr>
          <p:cNvPr id="80" name="5-Point Star 79"/>
          <p:cNvSpPr/>
          <p:nvPr/>
        </p:nvSpPr>
        <p:spPr>
          <a:xfrm>
            <a:off x="5627102" y="5701682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1" name="TextBox 80"/>
          <p:cNvSpPr txBox="1"/>
          <p:nvPr/>
        </p:nvSpPr>
        <p:spPr>
          <a:xfrm>
            <a:off x="5689349" y="5657293"/>
            <a:ext cx="8755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Xavier University</a:t>
            </a:r>
          </a:p>
        </p:txBody>
      </p:sp>
      <p:sp>
        <p:nvSpPr>
          <p:cNvPr id="82" name="5-Point Star 81"/>
          <p:cNvSpPr/>
          <p:nvPr/>
        </p:nvSpPr>
        <p:spPr>
          <a:xfrm>
            <a:off x="7218541" y="3811495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3" name="TextBox 82"/>
          <p:cNvSpPr txBox="1"/>
          <p:nvPr/>
        </p:nvSpPr>
        <p:spPr>
          <a:xfrm>
            <a:off x="6291383" y="3769629"/>
            <a:ext cx="10951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James Madison Univ.</a:t>
            </a:r>
          </a:p>
        </p:txBody>
      </p:sp>
      <p:sp>
        <p:nvSpPr>
          <p:cNvPr id="84" name="5-Point Star 83"/>
          <p:cNvSpPr/>
          <p:nvPr/>
        </p:nvSpPr>
        <p:spPr>
          <a:xfrm>
            <a:off x="6920668" y="3508709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5" name="TextBox 84"/>
          <p:cNvSpPr txBox="1"/>
          <p:nvPr/>
        </p:nvSpPr>
        <p:spPr>
          <a:xfrm>
            <a:off x="6061936" y="3469024"/>
            <a:ext cx="9557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Univ. of Pittsburgh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216" y="2385195"/>
            <a:ext cx="1505512" cy="1874939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86" name="5-Point Star 85"/>
          <p:cNvSpPr/>
          <p:nvPr/>
        </p:nvSpPr>
        <p:spPr>
          <a:xfrm>
            <a:off x="5109251" y="3929528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7" name="TextBox 86"/>
          <p:cNvSpPr txBox="1"/>
          <p:nvPr/>
        </p:nvSpPr>
        <p:spPr>
          <a:xfrm>
            <a:off x="4165801" y="3769879"/>
            <a:ext cx="11785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Truman State University</a:t>
            </a:r>
            <a:endParaRPr lang="en-US" sz="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472" y="6032194"/>
            <a:ext cx="406389" cy="297535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7091877" y="5732389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 err="1"/>
              <a:t>Humacao</a:t>
            </a:r>
            <a:r>
              <a:rPr lang="en-US" sz="700" dirty="0"/>
              <a:t> Community College</a:t>
            </a:r>
          </a:p>
          <a:p>
            <a:pPr algn="r"/>
            <a:r>
              <a:rPr lang="en-US" sz="700" dirty="0"/>
              <a:t>Inter-American University of PR</a:t>
            </a:r>
            <a:endParaRPr lang="en-US" sz="600" dirty="0"/>
          </a:p>
        </p:txBody>
      </p:sp>
      <p:sp>
        <p:nvSpPr>
          <p:cNvPr id="91" name="TextBox 90"/>
          <p:cNvSpPr txBox="1"/>
          <p:nvPr/>
        </p:nvSpPr>
        <p:spPr>
          <a:xfrm>
            <a:off x="3541936" y="5703254"/>
            <a:ext cx="12747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Houston Baptist University</a:t>
            </a:r>
            <a:endParaRPr lang="en-US" sz="700" dirty="0"/>
          </a:p>
        </p:txBody>
      </p:sp>
      <p:sp>
        <p:nvSpPr>
          <p:cNvPr id="92" name="5-Point Star 91"/>
          <p:cNvSpPr/>
          <p:nvPr/>
        </p:nvSpPr>
        <p:spPr>
          <a:xfrm>
            <a:off x="4734927" y="5809632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3" name="5-Point Star 92"/>
          <p:cNvSpPr/>
          <p:nvPr/>
        </p:nvSpPr>
        <p:spPr>
          <a:xfrm>
            <a:off x="6444200" y="5091334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4" name="TextBox 93"/>
          <p:cNvSpPr txBox="1"/>
          <p:nvPr/>
        </p:nvSpPr>
        <p:spPr>
          <a:xfrm>
            <a:off x="6465713" y="5045465"/>
            <a:ext cx="12987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Columbus State University</a:t>
            </a:r>
            <a:endParaRPr lang="en-US" sz="700" dirty="0"/>
          </a:p>
        </p:txBody>
      </p:sp>
      <p:sp>
        <p:nvSpPr>
          <p:cNvPr id="95" name="5-Point Star 94"/>
          <p:cNvSpPr/>
          <p:nvPr/>
        </p:nvSpPr>
        <p:spPr>
          <a:xfrm>
            <a:off x="5985526" y="4160882"/>
            <a:ext cx="96612" cy="9016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6" name="TextBox 95"/>
          <p:cNvSpPr txBox="1"/>
          <p:nvPr/>
        </p:nvSpPr>
        <p:spPr>
          <a:xfrm>
            <a:off x="5839914" y="4226022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Kentucky Wesleyan </a:t>
            </a:r>
            <a:endParaRPr lang="en-US" sz="700" dirty="0"/>
          </a:p>
          <a:p>
            <a:r>
              <a:rPr lang="en-US" sz="700" dirty="0" err="1" smtClean="0"/>
              <a:t>Univ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591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83" y="2172447"/>
            <a:ext cx="7635533" cy="3530600"/>
          </a:xfrm>
        </p:spPr>
        <p:txBody>
          <a:bodyPr>
            <a:noAutofit/>
          </a:bodyPr>
          <a:lstStyle/>
          <a:p>
            <a:r>
              <a:rPr lang="en-US" sz="2400" dirty="0"/>
              <a:t>Increase use of </a:t>
            </a:r>
            <a:r>
              <a:rPr lang="en-US" sz="2400" u="sng" dirty="0"/>
              <a:t>c</a:t>
            </a:r>
            <a:r>
              <a:rPr lang="en-US" sz="2400" dirty="0"/>
              <a:t>ourse-based </a:t>
            </a:r>
            <a:r>
              <a:rPr lang="en-US" sz="2400" u="sng" dirty="0"/>
              <a:t>u</a:t>
            </a:r>
            <a:r>
              <a:rPr lang="en-US" sz="2400" dirty="0"/>
              <a:t>ndergraduate </a:t>
            </a:r>
            <a:r>
              <a:rPr lang="en-US" sz="2400" u="sng" dirty="0"/>
              <a:t>r</a:t>
            </a:r>
            <a:r>
              <a:rPr lang="en-US" sz="2400" dirty="0"/>
              <a:t>esearch </a:t>
            </a:r>
            <a:r>
              <a:rPr lang="en-US" sz="2400" u="sng" dirty="0"/>
              <a:t>e</a:t>
            </a:r>
            <a:r>
              <a:rPr lang="en-US" sz="2400" dirty="0"/>
              <a:t>xperiences at participating institutions</a:t>
            </a:r>
          </a:p>
          <a:p>
            <a:pPr lvl="1"/>
            <a:r>
              <a:rPr lang="en-US" sz="2000" dirty="0"/>
              <a:t>CUREs have been shown to:</a:t>
            </a:r>
          </a:p>
          <a:p>
            <a:pPr lvl="2"/>
            <a:r>
              <a:rPr lang="en-US" sz="1800" dirty="0"/>
              <a:t>Increase student knowledge and independence</a:t>
            </a:r>
          </a:p>
          <a:p>
            <a:pPr lvl="2"/>
            <a:r>
              <a:rPr lang="en-US" sz="1800" dirty="0"/>
              <a:t>Elevate confidence and sense of accomplishment</a:t>
            </a:r>
          </a:p>
          <a:p>
            <a:pPr lvl="2"/>
            <a:r>
              <a:rPr lang="en-US" sz="1800" dirty="0"/>
              <a:t>Increase interest in relevant subject matter &amp; research outside of coursework</a:t>
            </a:r>
          </a:p>
          <a:p>
            <a:r>
              <a:rPr lang="en-US" sz="2400" dirty="0"/>
              <a:t>Increase inter-institutional undergraduate research collaborations</a:t>
            </a:r>
          </a:p>
          <a:p>
            <a:r>
              <a:rPr lang="en-US" sz="2400" dirty="0"/>
              <a:t>Assign functions to </a:t>
            </a:r>
            <a:r>
              <a:rPr lang="en-US" sz="2400" dirty="0" smtClean="0"/>
              <a:t>unknown yeast genes (GUFs)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ORFan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GUFs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87" y="2400107"/>
            <a:ext cx="7331413" cy="4113237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ORFan</a:t>
            </a:r>
            <a:r>
              <a:rPr lang="en-US" sz="2000" b="1" dirty="0" smtClean="0"/>
              <a:t> </a:t>
            </a:r>
            <a:r>
              <a:rPr lang="en-US" sz="2000" b="1" dirty="0"/>
              <a:t>Genes</a:t>
            </a:r>
          </a:p>
          <a:p>
            <a:pPr lvl="1"/>
            <a:r>
              <a:rPr lang="en-US" sz="1800" dirty="0"/>
              <a:t>Unknown functions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Taxonomically isolated (no homologs in other lineages)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Poorly studied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Often too high risk for grad students and post-docs</a:t>
            </a:r>
          </a:p>
          <a:p>
            <a:pPr lvl="2">
              <a:spcBef>
                <a:spcPts val="0"/>
              </a:spcBef>
            </a:pPr>
            <a:endParaRPr lang="en-US" sz="1600" dirty="0"/>
          </a:p>
          <a:p>
            <a:r>
              <a:rPr lang="en-US" sz="2000" b="1" dirty="0" smtClean="0"/>
              <a:t>GUFs (Genes of Unknown Function)</a:t>
            </a:r>
            <a:endParaRPr lang="en-US" sz="2000" b="1" dirty="0"/>
          </a:p>
          <a:p>
            <a:pPr lvl="1"/>
            <a:r>
              <a:rPr lang="en-US" sz="1800" dirty="0"/>
              <a:t>Have at least one unknown gene ontology (GO) term in </a:t>
            </a:r>
            <a:r>
              <a:rPr lang="en-US" sz="1800" dirty="0" smtClean="0"/>
              <a:t>SGD (Saccharomyces genome database-</a:t>
            </a:r>
            <a:r>
              <a:rPr lang="en-US" sz="1800" dirty="0" smtClean="0">
                <a:hlinkClick r:id="rId2"/>
              </a:rPr>
              <a:t>www.yeastgenome.org</a:t>
            </a:r>
            <a:r>
              <a:rPr lang="en-US" sz="1800" dirty="0" smtClean="0"/>
              <a:t>)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600" dirty="0"/>
              <a:t>Cellular component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Molecular function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Biological process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22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gene status July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199"/>
            <a:ext cx="7292821" cy="38693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6604 ORFs</a:t>
            </a:r>
          </a:p>
          <a:p>
            <a:pPr lvl="1"/>
            <a:r>
              <a:rPr lang="en-US" dirty="0" smtClean="0"/>
              <a:t>78% </a:t>
            </a:r>
            <a:r>
              <a:rPr lang="en-US" u="sng" dirty="0" smtClean="0"/>
              <a:t>verified</a:t>
            </a:r>
            <a:r>
              <a:rPr lang="en-US" dirty="0" smtClean="0"/>
              <a:t>-</a:t>
            </a:r>
            <a:r>
              <a:rPr lang="en-US" dirty="0"/>
              <a:t>experimental evidence exists that a gene product is produced in </a:t>
            </a:r>
            <a:r>
              <a:rPr lang="en-US" i="1" dirty="0"/>
              <a:t>S. cerevisiae</a:t>
            </a:r>
            <a:endParaRPr lang="en-US" dirty="0" smtClean="0"/>
          </a:p>
          <a:p>
            <a:pPr lvl="1"/>
            <a:r>
              <a:rPr lang="en-US" dirty="0" smtClean="0"/>
              <a:t>11% </a:t>
            </a:r>
            <a:r>
              <a:rPr lang="en-US" u="sng" dirty="0" smtClean="0"/>
              <a:t>uncharacterized</a:t>
            </a:r>
            <a:r>
              <a:rPr lang="en-US" dirty="0" smtClean="0"/>
              <a:t>-</a:t>
            </a:r>
            <a:r>
              <a:rPr lang="en-US" dirty="0"/>
              <a:t>existence of </a:t>
            </a:r>
            <a:r>
              <a:rPr lang="en-US" dirty="0" err="1"/>
              <a:t>orthologs</a:t>
            </a:r>
            <a:r>
              <a:rPr lang="en-US" dirty="0"/>
              <a:t> in one or more other species, but for which there are no specific experimental data demonstrating that a gene product is produced in </a:t>
            </a:r>
            <a:r>
              <a:rPr lang="en-US" i="1" dirty="0"/>
              <a:t>S. cerevisiae</a:t>
            </a:r>
            <a:endParaRPr lang="en-US" dirty="0" smtClean="0"/>
          </a:p>
          <a:p>
            <a:pPr lvl="1"/>
            <a:r>
              <a:rPr lang="en-US" dirty="0" smtClean="0"/>
              <a:t>10% </a:t>
            </a:r>
            <a:r>
              <a:rPr lang="en-US" u="sng" dirty="0" smtClean="0"/>
              <a:t>dubious</a:t>
            </a:r>
            <a:r>
              <a:rPr lang="en-US" dirty="0" smtClean="0"/>
              <a:t>-</a:t>
            </a:r>
            <a:r>
              <a:rPr lang="en-US" dirty="0"/>
              <a:t>ORF is unlikely to encode an expressed protein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Annotated to unknown (could be in any of the above 3 </a:t>
            </a:r>
            <a:r>
              <a:rPr lang="en-US" dirty="0" err="1" smtClean="0"/>
              <a:t>catagories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Biological Process 1,787 </a:t>
            </a:r>
          </a:p>
          <a:p>
            <a:pPr lvl="1"/>
            <a:r>
              <a:rPr lang="en-US" dirty="0" smtClean="0"/>
              <a:t>Cellular Component 1,307</a:t>
            </a:r>
          </a:p>
          <a:p>
            <a:pPr lvl="1"/>
            <a:r>
              <a:rPr lang="en-US" dirty="0" smtClean="0"/>
              <a:t>Molecular Function  2,557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4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 Modules Overview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66016" y="2205460"/>
            <a:ext cx="8677983" cy="3984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Module 1-Introduction</a:t>
            </a:r>
          </a:p>
          <a:p>
            <a:pPr marL="0" indent="0">
              <a:buNone/>
            </a:pPr>
            <a:r>
              <a:rPr lang="en-US" sz="2400" dirty="0" smtClean="0"/>
              <a:t>Module 2-Structure Based Evidence-part 1</a:t>
            </a:r>
          </a:p>
          <a:p>
            <a:pPr marL="0" indent="0">
              <a:buNone/>
            </a:pPr>
            <a:r>
              <a:rPr lang="en-US" sz="2400" dirty="0" smtClean="0"/>
              <a:t>Module 3-Structure </a:t>
            </a:r>
            <a:r>
              <a:rPr lang="en-US" sz="2400" dirty="0"/>
              <a:t>Based Evidence-part </a:t>
            </a:r>
            <a:r>
              <a:rPr lang="en-US" sz="2400" dirty="0" smtClean="0"/>
              <a:t>2</a:t>
            </a:r>
          </a:p>
          <a:p>
            <a:pPr marL="0" indent="0">
              <a:buNone/>
            </a:pPr>
            <a:r>
              <a:rPr lang="en-US" sz="2400" dirty="0" smtClean="0"/>
              <a:t>Module 4-Multiple sequence alignment</a:t>
            </a:r>
          </a:p>
          <a:p>
            <a:pPr marL="0" indent="0">
              <a:buNone/>
            </a:pPr>
            <a:r>
              <a:rPr lang="en-US" sz="2400" dirty="0" smtClean="0"/>
              <a:t>Module 5-Cellular Localization Data-part 1</a:t>
            </a:r>
          </a:p>
          <a:p>
            <a:pPr marL="0" indent="0">
              <a:buNone/>
            </a:pPr>
            <a:r>
              <a:rPr lang="en-US" sz="2400" dirty="0" smtClean="0"/>
              <a:t>Module 6- Cellular </a:t>
            </a:r>
            <a:r>
              <a:rPr lang="en-US" sz="2400" dirty="0"/>
              <a:t>Localization Data-part </a:t>
            </a:r>
            <a:r>
              <a:rPr lang="en-US" sz="2400" dirty="0" smtClean="0"/>
              <a:t>2</a:t>
            </a:r>
          </a:p>
          <a:p>
            <a:pPr marL="0" indent="0">
              <a:buNone/>
            </a:pPr>
            <a:r>
              <a:rPr lang="en-US" sz="2400" dirty="0" smtClean="0"/>
              <a:t>Module 7-Gene Deletion Phenotypes</a:t>
            </a:r>
          </a:p>
          <a:p>
            <a:pPr marL="0" indent="0">
              <a:buNone/>
            </a:pPr>
            <a:r>
              <a:rPr lang="en-US" sz="2400" dirty="0" smtClean="0"/>
              <a:t>Module 8-Genetic/Physical Interactors &amp; Expression Data</a:t>
            </a:r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6016" y="6330461"/>
            <a:ext cx="7370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Modules can be downloaded at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http://www.yeastorfanproject.com/lab-modules/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9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Labs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2601" y="2371969"/>
            <a:ext cx="63432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 deletion construction (homologous recombination and selection of PCR-generated deletion cassette.</a:t>
            </a:r>
          </a:p>
          <a:p>
            <a:r>
              <a:rPr lang="en-US" dirty="0" smtClean="0"/>
              <a:t>Phenotype screening</a:t>
            </a:r>
          </a:p>
          <a:p>
            <a:r>
              <a:rPr lang="en-US" dirty="0" smtClean="0"/>
              <a:t>GFP tag localization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16" y="4042166"/>
            <a:ext cx="6358679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2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7207149" cy="709865"/>
          </a:xfrm>
        </p:spPr>
        <p:txBody>
          <a:bodyPr/>
          <a:lstStyle/>
          <a:p>
            <a:r>
              <a:rPr lang="en-US" sz="2800" dirty="0"/>
              <a:t>Student Learning </a:t>
            </a:r>
            <a:r>
              <a:rPr lang="en-US" sz="2800" dirty="0" smtClean="0"/>
              <a:t>Outcomes</a:t>
            </a:r>
            <a:br>
              <a:rPr lang="en-US" sz="2800" dirty="0" smtClean="0"/>
            </a:br>
            <a:r>
              <a:rPr lang="en-US" sz="2800" dirty="0" smtClean="0"/>
              <a:t>(assessment tools included in network)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66" y="2255731"/>
            <a:ext cx="8151779" cy="3530600"/>
          </a:xfrm>
        </p:spPr>
        <p:txBody>
          <a:bodyPr>
            <a:noAutofit/>
          </a:bodyPr>
          <a:lstStyle/>
          <a:p>
            <a:r>
              <a:rPr lang="en-US" sz="2000" b="1" dirty="0"/>
              <a:t>Vision and Change Alignment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Project-Specific Student Learning Outcomes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Define terms relevant to the project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Select appropriate bioinformatics databases to answer specific questions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Appropriately interpret and analyze results from bioinformatics tools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 the evolutionary relationship of genes</a:t>
            </a:r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74379"/>
              </p:ext>
            </p:extLst>
          </p:nvPr>
        </p:nvGraphicFramePr>
        <p:xfrm>
          <a:off x="975313" y="2740497"/>
          <a:ext cx="7232284" cy="215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27">
                  <a:extLst>
                    <a:ext uri="{9D8B030D-6E8A-4147-A177-3AD203B41FA5}">
                      <a16:colId xmlns:a16="http://schemas.microsoft.com/office/drawing/2014/main" val="2816728644"/>
                    </a:ext>
                  </a:extLst>
                </a:gridCol>
                <a:gridCol w="4479357">
                  <a:extLst>
                    <a:ext uri="{9D8B030D-6E8A-4147-A177-3AD203B41FA5}">
                      <a16:colId xmlns:a16="http://schemas.microsoft.com/office/drawing/2014/main" val="2510752978"/>
                    </a:ext>
                  </a:extLst>
                </a:gridCol>
              </a:tblGrid>
              <a:tr h="258729">
                <a:tc>
                  <a:txBody>
                    <a:bodyPr/>
                    <a:lstStyle/>
                    <a:p>
                      <a:r>
                        <a:rPr lang="en-US" sz="1600" i="1" dirty="0"/>
                        <a:t>V&amp;C</a:t>
                      </a:r>
                      <a:r>
                        <a:rPr lang="en-US" sz="1600" baseline="0" dirty="0"/>
                        <a:t> Core Competency</a:t>
                      </a:r>
                      <a:endParaRPr lang="en-US" sz="1600" baseline="30000" dirty="0"/>
                    </a:p>
                  </a:txBody>
                  <a:tcPr marL="156754" marR="156754" marT="78377" marB="78377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ORFan</a:t>
                      </a:r>
                      <a:r>
                        <a:rPr lang="en-US" sz="1600" dirty="0"/>
                        <a:t> Project Activity</a:t>
                      </a:r>
                    </a:p>
                  </a:txBody>
                  <a:tcPr marL="156754" marR="156754" marT="78377" marB="78377"/>
                </a:tc>
                <a:extLst>
                  <a:ext uri="{0D108BD9-81ED-4DB2-BD59-A6C34878D82A}">
                    <a16:rowId xmlns:a16="http://schemas.microsoft.com/office/drawing/2014/main" val="4060288820"/>
                  </a:ext>
                </a:extLst>
              </a:tr>
              <a:tr h="392435">
                <a:tc>
                  <a:txBody>
                    <a:bodyPr/>
                    <a:lstStyle/>
                    <a:p>
                      <a:r>
                        <a:rPr lang="en-US" sz="1400" dirty="0"/>
                        <a:t>Use modeling and simulation</a:t>
                      </a:r>
                    </a:p>
                  </a:txBody>
                  <a:tcPr marL="156754" marR="156754" marT="78377" marB="7837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Students use web-based algorithms</a:t>
                      </a:r>
                      <a:r>
                        <a:rPr lang="en-US" sz="1400" baseline="0" dirty="0"/>
                        <a:t> to predict protein structure and localization.</a:t>
                      </a:r>
                      <a:endParaRPr lang="en-US" sz="1400" dirty="0"/>
                    </a:p>
                  </a:txBody>
                  <a:tcPr marL="156754" marR="156754" marT="78377" marB="78377"/>
                </a:tc>
                <a:extLst>
                  <a:ext uri="{0D108BD9-81ED-4DB2-BD59-A6C34878D82A}">
                    <a16:rowId xmlns:a16="http://schemas.microsoft.com/office/drawing/2014/main" val="610867093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r>
                        <a:rPr lang="en-US" sz="1400" dirty="0"/>
                        <a:t>Apply the process of science</a:t>
                      </a:r>
                    </a:p>
                  </a:txBody>
                  <a:tcPr marL="156754" marR="156754" marT="78377" marB="7837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Students</a:t>
                      </a:r>
                      <a:r>
                        <a:rPr lang="en-US" sz="1400" baseline="0" dirty="0"/>
                        <a:t> use bioinformatics findings to craft and test hypotheses.</a:t>
                      </a:r>
                      <a:endParaRPr lang="en-US" sz="1400" dirty="0"/>
                    </a:p>
                  </a:txBody>
                  <a:tcPr marL="156754" marR="156754" marT="78377" marB="78377"/>
                </a:tc>
                <a:extLst>
                  <a:ext uri="{0D108BD9-81ED-4DB2-BD59-A6C34878D82A}">
                    <a16:rowId xmlns:a16="http://schemas.microsoft.com/office/drawing/2014/main" val="138967629"/>
                  </a:ext>
                </a:extLst>
              </a:tr>
              <a:tr h="392435">
                <a:tc>
                  <a:txBody>
                    <a:bodyPr/>
                    <a:lstStyle/>
                    <a:p>
                      <a:r>
                        <a:rPr lang="en-US" sz="1400" dirty="0"/>
                        <a:t>Communicate and collaborate</a:t>
                      </a:r>
                    </a:p>
                  </a:txBody>
                  <a:tcPr marL="156754" marR="156754" marT="78377" marB="7837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</a:t>
                      </a:r>
                      <a:r>
                        <a:rPr lang="en-US" sz="1400" baseline="0" dirty="0"/>
                        <a:t> reports, posters, or presentations; Virtual lab meetings with other member institution(s).</a:t>
                      </a:r>
                      <a:endParaRPr lang="en-US" sz="1400" dirty="0"/>
                    </a:p>
                  </a:txBody>
                  <a:tcPr marL="156754" marR="156754" marT="78377" marB="78377"/>
                </a:tc>
                <a:extLst>
                  <a:ext uri="{0D108BD9-81ED-4DB2-BD59-A6C34878D82A}">
                    <a16:rowId xmlns:a16="http://schemas.microsoft.com/office/drawing/2014/main" val="17001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19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49" y="2507956"/>
            <a:ext cx="8019651" cy="353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Choose one of the </a:t>
            </a:r>
            <a:r>
              <a:rPr lang="en-US" dirty="0" err="1" smtClean="0"/>
              <a:t>ORFan</a:t>
            </a:r>
            <a:r>
              <a:rPr lang="en-US" dirty="0" smtClean="0"/>
              <a:t>/GUFs on the handout [YLR064W or YHR033W]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Work through the tools on the back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Hypothesize a function</a:t>
            </a:r>
          </a:p>
          <a:p>
            <a:pPr lvl="1"/>
            <a:r>
              <a:rPr lang="en-US" dirty="0" smtClean="0"/>
              <a:t>Design an experiment</a:t>
            </a:r>
          </a:p>
          <a:p>
            <a:pPr lvl="1"/>
            <a:endParaRPr lang="en-US" dirty="0"/>
          </a:p>
          <a:p>
            <a:r>
              <a:rPr lang="en-US" dirty="0" smtClean="0"/>
              <a:t>Discussion:</a:t>
            </a:r>
          </a:p>
          <a:p>
            <a:pPr lvl="1"/>
            <a:r>
              <a:rPr lang="en-US" dirty="0" smtClean="0"/>
              <a:t>1. what courses do you teach?</a:t>
            </a:r>
          </a:p>
          <a:p>
            <a:pPr lvl="1"/>
            <a:r>
              <a:rPr lang="en-US" dirty="0" smtClean="0"/>
              <a:t>2. Do you include a CURE component in any of your classes?</a:t>
            </a:r>
          </a:p>
          <a:p>
            <a:pPr lvl="1"/>
            <a:r>
              <a:rPr lang="en-US" dirty="0" smtClean="0"/>
              <a:t>3. How could the yeast </a:t>
            </a:r>
            <a:r>
              <a:rPr lang="en-US" dirty="0" err="1" smtClean="0"/>
              <a:t>ORFan</a:t>
            </a:r>
            <a:r>
              <a:rPr lang="en-US" dirty="0" smtClean="0"/>
              <a:t>/GUF project and resources be used at your home institution?</a:t>
            </a:r>
          </a:p>
        </p:txBody>
      </p:sp>
    </p:spTree>
    <p:extLst>
      <p:ext uri="{BB962C8B-B14F-4D97-AF65-F5344CB8AC3E}">
        <p14:creationId xmlns:p14="http://schemas.microsoft.com/office/powerpoint/2010/main" val="3547243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4257</TotalTime>
  <Words>619</Words>
  <Application>Microsoft Office PowerPoint</Application>
  <PresentationFormat>On-screen Show (4:3)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The Yeast ORFan/GUF Gene Project: Discovery of yeast gene function in undergraduate courses  www.yeastorphanproject.com</vt:lpstr>
      <vt:lpstr>Who We Are…</vt:lpstr>
      <vt:lpstr>Project Goals</vt:lpstr>
      <vt:lpstr>ORFan vs. GUFs</vt:lpstr>
      <vt:lpstr>SGD gene status July 2019</vt:lpstr>
      <vt:lpstr>Bioinformatics Modules Overview</vt:lpstr>
      <vt:lpstr>Wet Labs</vt:lpstr>
      <vt:lpstr>Student Learning Outcomes (assessment tools included in network)</vt:lpstr>
      <vt:lpstr>Interactive group work</vt:lpstr>
      <vt:lpstr>Assessment-concepts</vt:lpstr>
      <vt:lpstr>Assessment-scientific process</vt:lpstr>
      <vt:lpstr>Research Coordination Network – Undergraduate Biology Education</vt:lpstr>
      <vt:lpstr>Acknowledgments</vt:lpstr>
    </vt:vector>
  </TitlesOfParts>
  <Company>Birmingham-Southern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Yeast ORFan Gene Project: Finding a place for uncharacterized genes to GO</dc:title>
  <dc:creator>Hanson, Pamela</dc:creator>
  <cp:lastModifiedBy>Keeney, Jill (KEENEY)</cp:lastModifiedBy>
  <cp:revision>75</cp:revision>
  <dcterms:created xsi:type="dcterms:W3CDTF">2018-08-14T16:48:39Z</dcterms:created>
  <dcterms:modified xsi:type="dcterms:W3CDTF">2019-08-02T13:25:52Z</dcterms:modified>
</cp:coreProperties>
</file>